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  <p:sldMasterId id="2147483683" r:id="rId2"/>
    <p:sldMasterId id="2147483663" r:id="rId3"/>
    <p:sldMasterId id="2147483659" r:id="rId4"/>
    <p:sldMasterId id="2147483661" r:id="rId5"/>
  </p:sldMasterIdLst>
  <p:notesMasterIdLst>
    <p:notesMasterId r:id="rId12"/>
  </p:notesMasterIdLst>
  <p:handoutMasterIdLst>
    <p:handoutMasterId r:id="rId13"/>
  </p:handoutMasterIdLst>
  <p:sldIdLst>
    <p:sldId id="299" r:id="rId6"/>
    <p:sldId id="300" r:id="rId7"/>
    <p:sldId id="301" r:id="rId8"/>
    <p:sldId id="302" r:id="rId9"/>
    <p:sldId id="303" r:id="rId10"/>
    <p:sldId id="304" r:id="rId11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28E65"/>
    <a:srgbClr val="26338B"/>
    <a:srgbClr val="51BAAA"/>
    <a:srgbClr val="DA0D57"/>
    <a:srgbClr val="CC0047"/>
    <a:srgbClr val="9B008A"/>
    <a:srgbClr val="7800FF"/>
    <a:srgbClr val="8800D1"/>
    <a:srgbClr val="7B00AC"/>
    <a:srgbClr val="6E00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5" autoAdjust="0"/>
    <p:restoredTop sz="94661"/>
  </p:normalViewPr>
  <p:slideViewPr>
    <p:cSldViewPr snapToGrid="0" snapToObjects="1">
      <p:cViewPr>
        <p:scale>
          <a:sx n="100" d="100"/>
          <a:sy n="100" d="100"/>
        </p:scale>
        <p:origin x="-1848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9186E-EAA7-3A42-AFD2-CC349621202A}" type="datetimeFigureOut">
              <a:rPr lang="fr-FR" smtClean="0"/>
              <a:t>20/12/2017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8815B8-4CE2-F247-96EE-D0C173663B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014933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EF2D4-44B9-F34D-AC77-36ED78FDDA30}" type="datetimeFigureOut">
              <a:rPr lang="fr-FR" smtClean="0"/>
              <a:t>20/12/2017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7BDEA-8EA0-FE4F-8E67-406CE035A2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7604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7475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CC5961-F343-4082-ABE9-45D87A450E5E}" type="slidenum">
              <a:rPr lang="fr-FR" alt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fr-FR" alt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7578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43504B-FB84-4E74-8F05-22BDEF48FA43}" type="slidenum">
              <a:rPr lang="fr-FR" alt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fr-FR" alt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7578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B32A1DB-6160-4EBB-8313-10F2A433D094}" type="slidenum">
              <a:rPr lang="fr-FR" alt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fr-FR" alt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7578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CE979D-5FB3-49A5-95A6-EF20AD0420FD}" type="slidenum">
              <a:rPr lang="fr-FR" alt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fr-FR" alt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7578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DD47B40E-2357-474E-ADE5-B2165E743F6D}" type="slidenum">
              <a:rPr lang="fr-FR" altLang="fr-FR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fr-FR" alt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7578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F8DBD97C-FC26-4E86-8C56-E9F69B1B6F35}" type="slidenum">
              <a:rPr lang="fr-FR" altLang="fr-FR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fr-FR" alt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881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132524" y="6147070"/>
            <a:ext cx="450457" cy="365125"/>
          </a:xfrm>
          <a:prstGeom prst="rect">
            <a:avLst/>
          </a:prstGeom>
        </p:spPr>
        <p:txBody>
          <a:bodyPr/>
          <a:lstStyle/>
          <a:p>
            <a:fld id="{A786685B-2977-D546-9E3D-3CA676A47F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440980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28E65"/>
              </a:buClr>
              <a:buSzTx/>
              <a:buFont typeface="Arial-ItalicMT" charset="0"/>
              <a:buChar char="&gt;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28E65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 dirty="0" smtClean="0"/>
              <a:t> 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1191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132524" y="6147070"/>
            <a:ext cx="450457" cy="365125"/>
          </a:xfrm>
          <a:prstGeom prst="rect">
            <a:avLst/>
          </a:prstGeom>
        </p:spPr>
        <p:txBody>
          <a:bodyPr/>
          <a:lstStyle/>
          <a:p>
            <a:fld id="{A786685B-2977-D546-9E3D-3CA676A47F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440980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28E65"/>
              </a:buClr>
              <a:buSzTx/>
              <a:buFont typeface="Arial-ItalicMT" charset="0"/>
              <a:buChar char="&gt;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28E65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 dirty="0" smtClean="0"/>
              <a:t> 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9791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présentation ou 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90609" y="976320"/>
            <a:ext cx="7894637" cy="2433895"/>
          </a:xfrm>
        </p:spPr>
        <p:txBody>
          <a:bodyPr/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90609" y="3472208"/>
            <a:ext cx="759619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DA0D5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907D-B208-DC44-82F5-2940ECA1C9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3674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 de fin -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097486" y="3283200"/>
            <a:ext cx="5897726" cy="2108160"/>
          </a:xfrm>
        </p:spPr>
        <p:txBody>
          <a:bodyPr anchor="t" anchorCtr="0">
            <a:normAutofit/>
          </a:bodyPr>
          <a:lstStyle>
            <a:lvl1pPr>
              <a:defRPr sz="1500" baseline="0"/>
            </a:lvl1pPr>
          </a:lstStyle>
          <a:p>
            <a:r>
              <a:rPr lang="fr-FR" dirty="0" smtClean="0"/>
              <a:t>Contacts :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907D-B208-DC44-82F5-2940ECA1C9F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0721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llipse 2"/>
          <p:cNvSpPr/>
          <p:nvPr userDrawn="1"/>
        </p:nvSpPr>
        <p:spPr>
          <a:xfrm>
            <a:off x="8339818" y="6208035"/>
            <a:ext cx="261257" cy="261257"/>
          </a:xfrm>
          <a:prstGeom prst="ellipse">
            <a:avLst/>
          </a:prstGeom>
          <a:solidFill>
            <a:srgbClr val="F28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249851" y="6147072"/>
            <a:ext cx="3515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B7B3CB-E3BA-F74C-AB76-86EFC5843CD6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95375" y="4121150"/>
            <a:ext cx="7505700" cy="1814513"/>
          </a:xfrm>
        </p:spPr>
        <p:txBody>
          <a:bodyPr>
            <a:normAutofit/>
          </a:bodyPr>
          <a:lstStyle>
            <a:lvl1pPr>
              <a:defRPr sz="1500">
                <a:solidFill>
                  <a:srgbClr val="26338B"/>
                </a:solidFill>
              </a:defRPr>
            </a:lvl1pPr>
            <a:lvl2pPr marL="457200" indent="-457200">
              <a:buNone/>
              <a:defRPr sz="1500"/>
            </a:lvl2pPr>
            <a:lvl3pPr marL="457200" indent="-457200">
              <a:buNone/>
              <a:defRPr sz="1500"/>
            </a:lvl3pPr>
            <a:lvl4pPr marL="457200" indent="-457200">
              <a:buNone/>
              <a:defRPr sz="1500"/>
            </a:lvl4pPr>
            <a:lvl5pPr marL="457200" indent="-457200">
              <a:buNone/>
              <a:defRPr sz="15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1095375" y="2705101"/>
            <a:ext cx="7505700" cy="1156980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sz="3000"/>
            </a:lvl1pPr>
            <a:lvl2pPr marL="0" indent="0">
              <a:buNone/>
              <a:defRPr sz="3000"/>
            </a:lvl2pPr>
            <a:lvl3pPr marL="0" indent="0">
              <a:buNone/>
              <a:defRPr sz="3000"/>
            </a:lvl3pPr>
            <a:lvl4pPr marL="0" indent="0">
              <a:buNone/>
              <a:defRPr sz="3000"/>
            </a:lvl4pPr>
            <a:lvl5pPr marL="0" indent="0">
              <a:buNone/>
              <a:defRPr sz="30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4325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2602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26718" y="78381"/>
            <a:ext cx="7881400" cy="12869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26712" y="1476022"/>
            <a:ext cx="804672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 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8" name="Ellipse 17"/>
          <p:cNvSpPr/>
          <p:nvPr userDrawn="1"/>
        </p:nvSpPr>
        <p:spPr>
          <a:xfrm>
            <a:off x="8331109" y="6216744"/>
            <a:ext cx="261257" cy="261257"/>
          </a:xfrm>
          <a:prstGeom prst="ellipse">
            <a:avLst/>
          </a:prstGeom>
          <a:solidFill>
            <a:srgbClr val="F28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32433" y="6147982"/>
            <a:ext cx="3515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C6B7B3CB-E3BA-F74C-AB76-86EFC5843CD6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0" name="Espace réservé du pied de page 4"/>
          <p:cNvSpPr txBox="1">
            <a:spLocks/>
          </p:cNvSpPr>
          <p:nvPr userDrawn="1"/>
        </p:nvSpPr>
        <p:spPr>
          <a:xfrm>
            <a:off x="2882882" y="5911060"/>
            <a:ext cx="4620586" cy="6768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 smtClean="0">
              <a:solidFill>
                <a:srgbClr val="1B8ED9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ts val="1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 smtClean="0">
                <a:solidFill>
                  <a:srgbClr val="26338B"/>
                </a:solidFill>
              </a:rPr>
              <a:t>Plan étudiants</a:t>
            </a:r>
            <a:r>
              <a:rPr lang="fr-FR" dirty="0" smtClean="0">
                <a:solidFill>
                  <a:srgbClr val="00919D"/>
                </a:solidFill>
              </a:rPr>
              <a:t/>
            </a:r>
            <a:br>
              <a:rPr lang="fr-FR" dirty="0" smtClean="0">
                <a:solidFill>
                  <a:srgbClr val="00919D"/>
                </a:solidFill>
              </a:rPr>
            </a:br>
            <a:r>
              <a:rPr lang="fr-FR" dirty="0" smtClean="0">
                <a:solidFill>
                  <a:srgbClr val="26338B"/>
                </a:solidFill>
              </a:rPr>
              <a:t>UN MEILLEUR ACCOMPAGNEMENT VERS LE SUPERIEUR</a:t>
            </a:r>
          </a:p>
          <a:p>
            <a:endParaRPr lang="fr-FR" dirty="0"/>
          </a:p>
        </p:txBody>
      </p:sp>
      <p:sp>
        <p:nvSpPr>
          <p:cNvPr id="21" name="Espace réservé du pied de page 4"/>
          <p:cNvSpPr txBox="1">
            <a:spLocks/>
          </p:cNvSpPr>
          <p:nvPr userDrawn="1"/>
        </p:nvSpPr>
        <p:spPr>
          <a:xfrm>
            <a:off x="7364087" y="6147982"/>
            <a:ext cx="90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 smtClean="0">
              <a:solidFill>
                <a:srgbClr val="1B8ED9"/>
              </a:solidFill>
            </a:endParaRPr>
          </a:p>
          <a:p>
            <a:pPr>
              <a:lnSpc>
                <a:spcPts val="1320"/>
              </a:lnSpc>
            </a:pPr>
            <a:r>
              <a:rPr lang="fr-FR" dirty="0" smtClean="0">
                <a:solidFill>
                  <a:srgbClr val="26338B"/>
                </a:solidFill>
              </a:rPr>
              <a:t>JJ/MM/AAAA</a:t>
            </a:r>
          </a:p>
          <a:p>
            <a:endParaRPr lang="fr-FR" dirty="0"/>
          </a:p>
        </p:txBody>
      </p: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42" y="5977505"/>
            <a:ext cx="2279976" cy="404696"/>
          </a:xfrm>
          <a:prstGeom prst="rect">
            <a:avLst/>
          </a:prstGeom>
        </p:spPr>
      </p:pic>
      <p:cxnSp>
        <p:nvCxnSpPr>
          <p:cNvPr id="23" name="Connecteur droit 22"/>
          <p:cNvCxnSpPr/>
          <p:nvPr userDrawn="1"/>
        </p:nvCxnSpPr>
        <p:spPr>
          <a:xfrm>
            <a:off x="5991496" y="6331135"/>
            <a:ext cx="1372591" cy="0"/>
          </a:xfrm>
          <a:prstGeom prst="line">
            <a:avLst/>
          </a:prstGeom>
          <a:ln w="92075" cmpd="tri">
            <a:solidFill>
              <a:srgbClr val="26338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818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lnSpc>
          <a:spcPts val="2800"/>
        </a:lnSpc>
        <a:spcBef>
          <a:spcPct val="0"/>
        </a:spcBef>
        <a:buNone/>
        <a:defRPr sz="3000" kern="1200" cap="all">
          <a:solidFill>
            <a:srgbClr val="51BAAA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457200" rtl="0" eaLnBrk="1" latinLnBrk="0" hangingPunct="1">
        <a:spcBef>
          <a:spcPct val="20000"/>
        </a:spcBef>
        <a:buSzPct val="100000"/>
        <a:buFontTx/>
        <a:buBlip>
          <a:blip r:embed="rId5"/>
        </a:buBlip>
        <a:defRPr sz="2000" kern="1200">
          <a:solidFill>
            <a:srgbClr val="26338B"/>
          </a:solidFill>
          <a:latin typeface="+mn-lt"/>
          <a:ea typeface="+mn-ea"/>
          <a:cs typeface="+mn-cs"/>
        </a:defRPr>
      </a:lvl1pPr>
      <a:lvl2pPr marL="627063" indent="-169863" algn="l" defTabSz="457200" rtl="0" eaLnBrk="1" latinLnBrk="0" hangingPunct="1">
        <a:spcBef>
          <a:spcPct val="20000"/>
        </a:spcBef>
        <a:buClr>
          <a:srgbClr val="F28E65"/>
        </a:buClr>
        <a:buFont typeface="Arial-ItalicMT" charset="0"/>
        <a:buChar char="&gt;"/>
        <a:defRPr sz="1500" kern="1200">
          <a:solidFill>
            <a:srgbClr val="26338B"/>
          </a:solidFill>
          <a:latin typeface="+mn-lt"/>
          <a:ea typeface="+mn-ea"/>
          <a:cs typeface="+mn-cs"/>
        </a:defRPr>
      </a:lvl2pPr>
      <a:lvl3pPr marL="627063" indent="0" algn="l" defTabSz="457200" rtl="0" eaLnBrk="1" latinLnBrk="0" hangingPunct="1">
        <a:spcBef>
          <a:spcPct val="20000"/>
        </a:spcBef>
        <a:buFont typeface="Arial"/>
        <a:buNone/>
        <a:defRPr sz="1500" kern="1200">
          <a:solidFill>
            <a:srgbClr val="26338B"/>
          </a:solidFill>
          <a:latin typeface="+mn-lt"/>
          <a:ea typeface="+mn-ea"/>
          <a:cs typeface="+mn-cs"/>
        </a:defRPr>
      </a:lvl3pPr>
      <a:lvl4pPr marL="627063" indent="177800" algn="l" defTabSz="457200" rtl="0" eaLnBrk="1" latinLnBrk="0" hangingPunct="1">
        <a:spcBef>
          <a:spcPct val="20000"/>
        </a:spcBef>
        <a:buClr>
          <a:srgbClr val="F28E65"/>
        </a:buClr>
        <a:buFont typeface="Arial"/>
        <a:buChar char="–"/>
        <a:defRPr sz="1100" kern="1200">
          <a:solidFill>
            <a:srgbClr val="26338B"/>
          </a:solidFill>
          <a:latin typeface="+mn-lt"/>
          <a:ea typeface="+mn-ea"/>
          <a:cs typeface="+mn-cs"/>
        </a:defRPr>
      </a:lvl4pPr>
      <a:lvl5pPr marL="806450" indent="0" algn="l" defTabSz="457200" rtl="0" eaLnBrk="1" latinLnBrk="0" hangingPunct="1">
        <a:spcBef>
          <a:spcPct val="20000"/>
        </a:spcBef>
        <a:buFont typeface="Arial"/>
        <a:buNone/>
        <a:defRPr sz="1100" kern="1200">
          <a:solidFill>
            <a:srgbClr val="26338B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26718" y="78381"/>
            <a:ext cx="7881400" cy="12869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26712" y="1476022"/>
            <a:ext cx="804672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 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8" name="Ellipse 17"/>
          <p:cNvSpPr/>
          <p:nvPr userDrawn="1"/>
        </p:nvSpPr>
        <p:spPr>
          <a:xfrm>
            <a:off x="8331109" y="6216744"/>
            <a:ext cx="261257" cy="261257"/>
          </a:xfrm>
          <a:prstGeom prst="ellipse">
            <a:avLst/>
          </a:prstGeom>
          <a:solidFill>
            <a:srgbClr val="F28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32433" y="6147982"/>
            <a:ext cx="3515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C6B7B3CB-E3BA-F74C-AB76-86EFC5843CD6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0" name="Espace réservé du pied de page 4"/>
          <p:cNvSpPr txBox="1">
            <a:spLocks/>
          </p:cNvSpPr>
          <p:nvPr userDrawn="1"/>
        </p:nvSpPr>
        <p:spPr>
          <a:xfrm>
            <a:off x="2882882" y="5911060"/>
            <a:ext cx="4620586" cy="6768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 smtClean="0">
              <a:solidFill>
                <a:srgbClr val="1B8ED9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ts val="1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 smtClean="0">
                <a:solidFill>
                  <a:srgbClr val="26338B"/>
                </a:solidFill>
              </a:rPr>
              <a:t>Plan étudiants</a:t>
            </a:r>
            <a:r>
              <a:rPr lang="fr-FR" dirty="0" smtClean="0">
                <a:solidFill>
                  <a:srgbClr val="00919D"/>
                </a:solidFill>
              </a:rPr>
              <a:t/>
            </a:r>
            <a:br>
              <a:rPr lang="fr-FR" dirty="0" smtClean="0">
                <a:solidFill>
                  <a:srgbClr val="00919D"/>
                </a:solidFill>
              </a:rPr>
            </a:br>
            <a:r>
              <a:rPr lang="fr-FR" dirty="0" smtClean="0">
                <a:solidFill>
                  <a:srgbClr val="26338B"/>
                </a:solidFill>
              </a:rPr>
              <a:t>UN MEILLEUR ACCOMPAGNEMENT VERS LE SUPERIEUR</a:t>
            </a:r>
          </a:p>
          <a:p>
            <a:endParaRPr lang="fr-FR" dirty="0"/>
          </a:p>
        </p:txBody>
      </p: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42" y="5977505"/>
            <a:ext cx="2279976" cy="404696"/>
          </a:xfrm>
          <a:prstGeom prst="rect">
            <a:avLst/>
          </a:prstGeom>
        </p:spPr>
      </p:pic>
      <p:cxnSp>
        <p:nvCxnSpPr>
          <p:cNvPr id="23" name="Connecteur droit 22"/>
          <p:cNvCxnSpPr/>
          <p:nvPr userDrawn="1"/>
        </p:nvCxnSpPr>
        <p:spPr>
          <a:xfrm>
            <a:off x="5991496" y="6331135"/>
            <a:ext cx="1372591" cy="0"/>
          </a:xfrm>
          <a:prstGeom prst="line">
            <a:avLst/>
          </a:prstGeom>
          <a:ln w="92075" cmpd="tri">
            <a:solidFill>
              <a:srgbClr val="26338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 userDrawn="1"/>
        </p:nvCxnSpPr>
        <p:spPr>
          <a:xfrm>
            <a:off x="531221" y="1132121"/>
            <a:ext cx="8055429" cy="0"/>
          </a:xfrm>
          <a:prstGeom prst="line">
            <a:avLst/>
          </a:prstGeom>
          <a:ln w="41275" cmpd="dbl">
            <a:solidFill>
              <a:srgbClr val="51BAAA"/>
            </a:solidFill>
          </a:ln>
          <a:effectLst>
            <a:outerShdw dist="20000" rotWithShape="0">
              <a:srgbClr val="26338B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 userDrawn="1"/>
        </p:nvCxnSpPr>
        <p:spPr>
          <a:xfrm>
            <a:off x="539929" y="243839"/>
            <a:ext cx="8055429" cy="0"/>
          </a:xfrm>
          <a:prstGeom prst="line">
            <a:avLst/>
          </a:prstGeom>
          <a:ln w="41275" cmpd="dbl">
            <a:solidFill>
              <a:srgbClr val="51BAAA"/>
            </a:solidFill>
          </a:ln>
          <a:effectLst>
            <a:outerShdw dist="20000" rotWithShape="0">
              <a:srgbClr val="26338B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1756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lnSpc>
          <a:spcPts val="2800"/>
        </a:lnSpc>
        <a:spcBef>
          <a:spcPct val="0"/>
        </a:spcBef>
        <a:buNone/>
        <a:defRPr sz="3000" kern="1200" cap="all">
          <a:solidFill>
            <a:srgbClr val="51BAAA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457200" rtl="0" eaLnBrk="1" latinLnBrk="0" hangingPunct="1">
        <a:spcBef>
          <a:spcPct val="20000"/>
        </a:spcBef>
        <a:buSzPct val="100000"/>
        <a:buFontTx/>
        <a:buBlip>
          <a:blip r:embed="rId4"/>
        </a:buBlip>
        <a:defRPr sz="2000" kern="1200">
          <a:solidFill>
            <a:srgbClr val="26338B"/>
          </a:solidFill>
          <a:latin typeface="+mn-lt"/>
          <a:ea typeface="+mn-ea"/>
          <a:cs typeface="+mn-cs"/>
        </a:defRPr>
      </a:lvl1pPr>
      <a:lvl2pPr marL="627063" indent="-169863" algn="l" defTabSz="457200" rtl="0" eaLnBrk="1" latinLnBrk="0" hangingPunct="1">
        <a:spcBef>
          <a:spcPct val="20000"/>
        </a:spcBef>
        <a:buClr>
          <a:srgbClr val="F28E65"/>
        </a:buClr>
        <a:buFont typeface="Arial-ItalicMT" charset="0"/>
        <a:buChar char="&gt;"/>
        <a:defRPr sz="1500" kern="1200">
          <a:solidFill>
            <a:srgbClr val="26338B"/>
          </a:solidFill>
          <a:latin typeface="+mn-lt"/>
          <a:ea typeface="+mn-ea"/>
          <a:cs typeface="+mn-cs"/>
        </a:defRPr>
      </a:lvl2pPr>
      <a:lvl3pPr marL="627063" indent="0" algn="l" defTabSz="457200" rtl="0" eaLnBrk="1" latinLnBrk="0" hangingPunct="1">
        <a:spcBef>
          <a:spcPct val="20000"/>
        </a:spcBef>
        <a:buFont typeface="Arial"/>
        <a:buNone/>
        <a:defRPr sz="1500" kern="1200">
          <a:solidFill>
            <a:srgbClr val="26338B"/>
          </a:solidFill>
          <a:latin typeface="+mn-lt"/>
          <a:ea typeface="+mn-ea"/>
          <a:cs typeface="+mn-cs"/>
        </a:defRPr>
      </a:lvl3pPr>
      <a:lvl4pPr marL="627063" indent="177800" algn="l" defTabSz="457200" rtl="0" eaLnBrk="1" latinLnBrk="0" hangingPunct="1">
        <a:spcBef>
          <a:spcPct val="20000"/>
        </a:spcBef>
        <a:buClr>
          <a:srgbClr val="F28E65"/>
        </a:buClr>
        <a:buFont typeface="Arial"/>
        <a:buChar char="–"/>
        <a:defRPr sz="1100" kern="1200">
          <a:solidFill>
            <a:srgbClr val="26338B"/>
          </a:solidFill>
          <a:latin typeface="+mn-lt"/>
          <a:ea typeface="+mn-ea"/>
          <a:cs typeface="+mn-cs"/>
        </a:defRPr>
      </a:lvl4pPr>
      <a:lvl5pPr marL="806450" indent="0" algn="l" defTabSz="457200" rtl="0" eaLnBrk="1" latinLnBrk="0" hangingPunct="1">
        <a:spcBef>
          <a:spcPct val="20000"/>
        </a:spcBef>
        <a:buFont typeface="Arial"/>
        <a:buNone/>
        <a:defRPr sz="1100" kern="1200">
          <a:solidFill>
            <a:srgbClr val="26338B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97485" y="915840"/>
            <a:ext cx="7982797" cy="254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 smtClean="0"/>
              <a:t>CLIQUEZ ET MODIFIEZ </a:t>
            </a:r>
            <a:br>
              <a:rPr lang="fr-FR" dirty="0" smtClean="0"/>
            </a:br>
            <a:r>
              <a:rPr lang="fr-FR" dirty="0" smtClean="0"/>
              <a:t>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97486" y="3464803"/>
            <a:ext cx="7589313" cy="12492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97502" y="6390910"/>
            <a:ext cx="4038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rgbClr val="404040"/>
                </a:solidFill>
              </a:defRPr>
            </a:lvl1pPr>
          </a:lstStyle>
          <a:p>
            <a:fld id="{1FC8907D-B208-DC44-82F5-2940ECA1C9FA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698885" y="5516417"/>
            <a:ext cx="6290733" cy="0"/>
          </a:xfrm>
          <a:prstGeom prst="line">
            <a:avLst/>
          </a:prstGeom>
          <a:ln w="57150" cap="rnd" cmpd="sng">
            <a:solidFill>
              <a:srgbClr val="DA0D57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 flipV="1">
            <a:off x="6995213" y="4489080"/>
            <a:ext cx="1519767" cy="1024465"/>
          </a:xfrm>
          <a:prstGeom prst="line">
            <a:avLst/>
          </a:prstGeom>
          <a:ln w="57150" cap="rnd" cmpd="sng">
            <a:solidFill>
              <a:srgbClr val="DA0D57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 userDrawn="1"/>
        </p:nvCxnSpPr>
        <p:spPr>
          <a:xfrm flipH="1" flipV="1">
            <a:off x="698885" y="0"/>
            <a:ext cx="295" cy="5507953"/>
          </a:xfrm>
          <a:prstGeom prst="line">
            <a:avLst/>
          </a:prstGeom>
          <a:ln w="57150" cap="rnd" cmpd="sng">
            <a:solidFill>
              <a:srgbClr val="DA0D57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pied de page 4"/>
          <p:cNvSpPr txBox="1">
            <a:spLocks/>
          </p:cNvSpPr>
          <p:nvPr userDrawn="1"/>
        </p:nvSpPr>
        <p:spPr>
          <a:xfrm>
            <a:off x="2369032" y="6146185"/>
            <a:ext cx="4620586" cy="6768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 smtClean="0">
              <a:solidFill>
                <a:srgbClr val="1B8ED9"/>
              </a:solidFill>
            </a:endParaRPr>
          </a:p>
          <a:p>
            <a:pPr>
              <a:lnSpc>
                <a:spcPts val="1320"/>
              </a:lnSpc>
            </a:pPr>
            <a:r>
              <a:rPr lang="fr-FR" b="1" dirty="0" smtClean="0">
                <a:solidFill>
                  <a:srgbClr val="DA0D57"/>
                </a:solidFill>
              </a:rPr>
              <a:t>DGESCO</a:t>
            </a:r>
            <a:r>
              <a:rPr lang="fr-FR" dirty="0" smtClean="0">
                <a:solidFill>
                  <a:srgbClr val="00919D"/>
                </a:solidFill>
              </a:rPr>
              <a:t/>
            </a:r>
            <a:br>
              <a:rPr lang="fr-FR" dirty="0" smtClean="0">
                <a:solidFill>
                  <a:srgbClr val="00919D"/>
                </a:solidFill>
              </a:rPr>
            </a:b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titre de la présentation</a:t>
            </a:r>
          </a:p>
          <a:p>
            <a:endParaRPr lang="fr-FR" dirty="0"/>
          </a:p>
        </p:txBody>
      </p:sp>
      <p:sp>
        <p:nvSpPr>
          <p:cNvPr id="15" name="Espace réservé du pied de page 4"/>
          <p:cNvSpPr txBox="1">
            <a:spLocks/>
          </p:cNvSpPr>
          <p:nvPr userDrawn="1"/>
        </p:nvSpPr>
        <p:spPr>
          <a:xfrm>
            <a:off x="6989618" y="6390910"/>
            <a:ext cx="11603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 smtClean="0">
              <a:solidFill>
                <a:srgbClr val="1B8ED9"/>
              </a:solidFill>
            </a:endParaRPr>
          </a:p>
          <a:p>
            <a:pPr>
              <a:lnSpc>
                <a:spcPts val="1320"/>
              </a:lnSpc>
            </a:pP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JJ/MM/AAAA</a:t>
            </a:r>
          </a:p>
          <a:p>
            <a:endParaRPr lang="fr-FR" dirty="0"/>
          </a:p>
        </p:txBody>
      </p:sp>
      <p:pic>
        <p:nvPicPr>
          <p:cNvPr id="16" name="Image 10" descr="2017_MEN_horizontal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33" y="6132905"/>
            <a:ext cx="1463675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9642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5" r:id="rId2"/>
  </p:sldLayoutIdLs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spcBef>
          <a:spcPct val="0"/>
        </a:spcBef>
        <a:buNone/>
        <a:defRPr sz="50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3200" kern="1200">
          <a:solidFill>
            <a:srgbClr val="DA0D57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95183" y="697997"/>
            <a:ext cx="7781697" cy="2006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95182" y="2704320"/>
            <a:ext cx="7781697" cy="1180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</a:t>
            </a:r>
            <a:br>
              <a:rPr lang="fr-FR" dirty="0" smtClean="0"/>
            </a:br>
            <a:r>
              <a:rPr lang="fr-FR" dirty="0" smtClean="0"/>
              <a:t>LES STYLES DU TEXTE DU MASQUE</a:t>
            </a:r>
          </a:p>
          <a:p>
            <a:pPr lvl="0"/>
            <a:endParaRPr lang="fr-FR" dirty="0" smtClean="0"/>
          </a:p>
        </p:txBody>
      </p:sp>
      <p:sp>
        <p:nvSpPr>
          <p:cNvPr id="17" name="Ellipse 16"/>
          <p:cNvSpPr/>
          <p:nvPr userDrawn="1"/>
        </p:nvSpPr>
        <p:spPr>
          <a:xfrm>
            <a:off x="8339818" y="6216744"/>
            <a:ext cx="261257" cy="261257"/>
          </a:xfrm>
          <a:prstGeom prst="ellipse">
            <a:avLst/>
          </a:prstGeom>
          <a:solidFill>
            <a:srgbClr val="F28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49851" y="6147982"/>
            <a:ext cx="3515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C6B7B3CB-E3BA-F74C-AB76-86EFC5843CD6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/>
          <p:cNvSpPr txBox="1">
            <a:spLocks/>
          </p:cNvSpPr>
          <p:nvPr userDrawn="1"/>
        </p:nvSpPr>
        <p:spPr>
          <a:xfrm>
            <a:off x="2882882" y="5911060"/>
            <a:ext cx="4620586" cy="6768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 smtClean="0">
              <a:solidFill>
                <a:srgbClr val="1B8ED9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ts val="1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 smtClean="0">
                <a:solidFill>
                  <a:srgbClr val="26338B"/>
                </a:solidFill>
              </a:rPr>
              <a:t>Plan étudiants</a:t>
            </a:r>
            <a:r>
              <a:rPr lang="fr-FR" dirty="0" smtClean="0">
                <a:solidFill>
                  <a:srgbClr val="00919D"/>
                </a:solidFill>
              </a:rPr>
              <a:t/>
            </a:r>
            <a:br>
              <a:rPr lang="fr-FR" dirty="0" smtClean="0">
                <a:solidFill>
                  <a:srgbClr val="00919D"/>
                </a:solidFill>
              </a:rPr>
            </a:br>
            <a:r>
              <a:rPr lang="fr-FR" dirty="0" smtClean="0">
                <a:solidFill>
                  <a:srgbClr val="26338B"/>
                </a:solidFill>
              </a:rPr>
              <a:t>UN MEILLEUR ACCOMPAGNEMENT VERS LE SUPERIEUR</a:t>
            </a:r>
          </a:p>
          <a:p>
            <a:endParaRPr lang="fr-FR" dirty="0"/>
          </a:p>
        </p:txBody>
      </p:sp>
      <p:sp>
        <p:nvSpPr>
          <p:cNvPr id="12" name="Espace réservé du pied de page 4"/>
          <p:cNvSpPr txBox="1">
            <a:spLocks/>
          </p:cNvSpPr>
          <p:nvPr userDrawn="1"/>
        </p:nvSpPr>
        <p:spPr>
          <a:xfrm>
            <a:off x="7364087" y="6147982"/>
            <a:ext cx="90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 smtClean="0">
              <a:solidFill>
                <a:srgbClr val="1B8ED9"/>
              </a:solidFill>
            </a:endParaRPr>
          </a:p>
          <a:p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42" y="5977505"/>
            <a:ext cx="2279976" cy="404696"/>
          </a:xfrm>
          <a:prstGeom prst="rect">
            <a:avLst/>
          </a:prstGeom>
        </p:spPr>
      </p:pic>
      <p:cxnSp>
        <p:nvCxnSpPr>
          <p:cNvPr id="14" name="Connecteur droit 13"/>
          <p:cNvCxnSpPr/>
          <p:nvPr userDrawn="1"/>
        </p:nvCxnSpPr>
        <p:spPr>
          <a:xfrm>
            <a:off x="1271451" y="2316482"/>
            <a:ext cx="5965372" cy="0"/>
          </a:xfrm>
          <a:prstGeom prst="line">
            <a:avLst/>
          </a:prstGeom>
          <a:ln w="41275" cmpd="dbl">
            <a:solidFill>
              <a:srgbClr val="26338B"/>
            </a:solidFill>
          </a:ln>
          <a:effectLst>
            <a:outerShdw dist="20000" rotWithShape="0">
              <a:srgbClr val="26338B">
                <a:alpha val="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 userDrawn="1"/>
        </p:nvCxnSpPr>
        <p:spPr>
          <a:xfrm>
            <a:off x="5991496" y="6331135"/>
            <a:ext cx="1372591" cy="0"/>
          </a:xfrm>
          <a:prstGeom prst="line">
            <a:avLst/>
          </a:prstGeom>
          <a:ln w="92075" cmpd="tri">
            <a:solidFill>
              <a:srgbClr val="26338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7411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spcBef>
          <a:spcPct val="0"/>
        </a:spcBef>
        <a:buNone/>
        <a:defRPr sz="3800" kern="1200">
          <a:solidFill>
            <a:srgbClr val="26338B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3800" kern="1200">
          <a:solidFill>
            <a:srgbClr val="51BAAA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4500" y="77788"/>
            <a:ext cx="7880350" cy="12874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b="1" dirty="0" smtClean="0"/>
              <a:t>Formuler ses vœux </a:t>
            </a:r>
            <a:br>
              <a:rPr lang="fr-FR" b="1" dirty="0" smtClean="0"/>
            </a:br>
            <a:r>
              <a:rPr lang="fr-FR" b="1" dirty="0" smtClean="0"/>
              <a:t>sur parcoursup.fr</a:t>
            </a:r>
            <a:endParaRPr lang="fr-FR" b="1" dirty="0"/>
          </a:p>
        </p:txBody>
      </p:sp>
      <p:sp>
        <p:nvSpPr>
          <p:cNvPr id="43011" name="Espace réservé du numéro de diapositive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132763" y="6146800"/>
            <a:ext cx="45085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9FC300-7A7C-47AD-BA93-4953CF981DCA}" type="slidenum">
              <a:rPr lang="fr-FR" altLang="fr-FR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>
          <a:xfrm>
            <a:off x="184150" y="1201738"/>
            <a:ext cx="8829675" cy="4826000"/>
          </a:xfrm>
        </p:spPr>
        <p:txBody>
          <a:bodyPr rtlCol="0">
            <a:normAutofit fontScale="92500"/>
          </a:bodyPr>
          <a:lstStyle/>
          <a:p>
            <a:pPr>
              <a:defRPr/>
            </a:pPr>
            <a:r>
              <a:rPr lang="fr-FR" b="1" dirty="0" smtClean="0"/>
              <a:t> Des vœux moins nombreux, réellement souhaités par le lycéen, qui sont le fruit de sa réflexion avec l’équipe pédagogique</a:t>
            </a:r>
          </a:p>
          <a:p>
            <a:pPr marL="0" indent="0">
              <a:buFontTx/>
              <a:buNone/>
              <a:defRPr/>
            </a:pPr>
            <a:endParaRPr lang="fr-FR" sz="1300" b="1" dirty="0" smtClean="0"/>
          </a:p>
          <a:p>
            <a:pPr lvl="1">
              <a:defRPr/>
            </a:pPr>
            <a:r>
              <a:rPr lang="fr-FR" dirty="0" smtClean="0"/>
              <a:t>Un vœu est </a:t>
            </a:r>
            <a:r>
              <a:rPr lang="fr-FR" b="1" dirty="0" smtClean="0">
                <a:solidFill>
                  <a:srgbClr val="F28E65"/>
                </a:solidFill>
              </a:rPr>
              <a:t>un choix pour une formation </a:t>
            </a:r>
            <a:r>
              <a:rPr lang="fr-FR" dirty="0" smtClean="0"/>
              <a:t>dans un établissement d’enseignement supérieur</a:t>
            </a:r>
          </a:p>
          <a:p>
            <a:pPr lvl="1">
              <a:defRPr/>
            </a:pPr>
            <a:endParaRPr lang="fr-FR" dirty="0" smtClean="0"/>
          </a:p>
          <a:p>
            <a:pPr lvl="1">
              <a:defRPr/>
            </a:pPr>
            <a:r>
              <a:rPr lang="fr-FR" dirty="0" smtClean="0"/>
              <a:t>les lycéens peuvent formuler </a:t>
            </a:r>
            <a:r>
              <a:rPr lang="fr-FR" b="1" dirty="0" smtClean="0">
                <a:solidFill>
                  <a:srgbClr val="F28E65"/>
                </a:solidFill>
              </a:rPr>
              <a:t>jusqu’à 10 vœux pour des formations sous statut d’étudiant </a:t>
            </a:r>
            <a:r>
              <a:rPr lang="fr-FR" dirty="0" smtClean="0"/>
              <a:t>et</a:t>
            </a:r>
            <a:r>
              <a:rPr lang="fr-FR" b="1" dirty="0" smtClean="0">
                <a:solidFill>
                  <a:srgbClr val="F28E65"/>
                </a:solidFill>
              </a:rPr>
              <a:t> 10 vœux pour des formations sous statut d’apprenti</a:t>
            </a:r>
          </a:p>
          <a:p>
            <a:pPr lvl="1">
              <a:defRPr/>
            </a:pPr>
            <a:endParaRPr lang="fr-FR" b="1" dirty="0" smtClean="0">
              <a:solidFill>
                <a:srgbClr val="F28E65"/>
              </a:solidFill>
            </a:endParaRPr>
          </a:p>
          <a:p>
            <a:pPr lvl="1">
              <a:defRPr/>
            </a:pPr>
            <a:r>
              <a:rPr lang="fr-FR" dirty="0" smtClean="0"/>
              <a:t>ils peuvent </a:t>
            </a:r>
            <a:r>
              <a:rPr lang="fr-FR" b="1" dirty="0" smtClean="0">
                <a:solidFill>
                  <a:srgbClr val="F28E65"/>
                </a:solidFill>
              </a:rPr>
              <a:t>choisir </a:t>
            </a:r>
            <a:r>
              <a:rPr lang="fr-FR" dirty="0" smtClean="0"/>
              <a:t>des formations sélectives (CPGE, BTS, DUT, écoles…) et non sélectives (licences, PACES) dans leur académie ou en-dehors</a:t>
            </a:r>
          </a:p>
          <a:p>
            <a:pPr lvl="1">
              <a:defRPr/>
            </a:pPr>
            <a:endParaRPr lang="fr-FR" dirty="0" smtClean="0"/>
          </a:p>
          <a:p>
            <a:pPr lvl="1">
              <a:defRPr/>
            </a:pPr>
            <a:r>
              <a:rPr lang="fr-FR" dirty="0" smtClean="0"/>
              <a:t>les vœux ne sont </a:t>
            </a:r>
            <a:r>
              <a:rPr lang="fr-FR" b="1" dirty="0" smtClean="0">
                <a:solidFill>
                  <a:srgbClr val="F28E65"/>
                </a:solidFill>
              </a:rPr>
              <a:t>pas classés</a:t>
            </a:r>
            <a:r>
              <a:rPr lang="fr-FR" dirty="0" smtClean="0"/>
              <a:t>, ils doivent donc être souhaités et </a:t>
            </a:r>
            <a:r>
              <a:rPr lang="fr-FR" b="1" dirty="0" smtClean="0">
                <a:solidFill>
                  <a:srgbClr val="F28E65"/>
                </a:solidFill>
              </a:rPr>
              <a:t>motivés : </a:t>
            </a:r>
            <a:r>
              <a:rPr lang="fr-FR" dirty="0" smtClean="0"/>
              <a:t>saisie obligatoire de la motivation sur la plateforme </a:t>
            </a:r>
            <a:r>
              <a:rPr lang="fr-FR" dirty="0" err="1" smtClean="0"/>
              <a:t>Parcoursup</a:t>
            </a:r>
            <a:endParaRPr lang="fr-FR" dirty="0" smtClean="0"/>
          </a:p>
          <a:p>
            <a:pPr lvl="1">
              <a:defRPr/>
            </a:pPr>
            <a:endParaRPr lang="fr-FR" dirty="0" smtClean="0"/>
          </a:p>
          <a:p>
            <a:pPr lvl="1">
              <a:defRPr/>
            </a:pPr>
            <a:r>
              <a:rPr lang="fr-FR" dirty="0" smtClean="0"/>
              <a:t>Les vœux résultent d’une </a:t>
            </a:r>
            <a:r>
              <a:rPr lang="fr-FR" b="1" dirty="0" smtClean="0">
                <a:solidFill>
                  <a:srgbClr val="F28E65"/>
                </a:solidFill>
              </a:rPr>
              <a:t>démarche raisonnée </a:t>
            </a:r>
            <a:r>
              <a:rPr lang="fr-FR" dirty="0" smtClean="0"/>
              <a:t>et</a:t>
            </a:r>
            <a:r>
              <a:rPr lang="fr-FR" b="1" dirty="0" smtClean="0">
                <a:solidFill>
                  <a:srgbClr val="F28E65"/>
                </a:solidFill>
              </a:rPr>
              <a:t> accompagnée</a:t>
            </a:r>
          </a:p>
          <a:p>
            <a:pPr lvl="1">
              <a:defRPr/>
            </a:pPr>
            <a:endParaRPr lang="fr-FR" b="1" dirty="0" smtClean="0">
              <a:solidFill>
                <a:srgbClr val="F28E65"/>
              </a:solidFill>
            </a:endParaRPr>
          </a:p>
          <a:p>
            <a:pPr lvl="1">
              <a:defRPr/>
            </a:pPr>
            <a:r>
              <a:rPr lang="fr-FR" dirty="0" smtClean="0"/>
              <a:t>Les lycéens </a:t>
            </a:r>
            <a:r>
              <a:rPr lang="fr-FR" b="1" dirty="0" smtClean="0">
                <a:solidFill>
                  <a:srgbClr val="F28E65"/>
                </a:solidFill>
              </a:rPr>
              <a:t>décrivent en quelques lignes les formations qui ont leurs préférences </a:t>
            </a:r>
            <a:r>
              <a:rPr lang="fr-FR" dirty="0" smtClean="0"/>
              <a:t>parmi les formations envisagées : ces précisions ne sont pas transmises aux établissements mais sont des informations importantes pour aider le candidat à trouver une formation si aucun de ses vœux n’a reçu une réponse positive</a:t>
            </a:r>
            <a:endParaRPr lang="fr-FR" dirty="0"/>
          </a:p>
        </p:txBody>
      </p:sp>
      <p:sp>
        <p:nvSpPr>
          <p:cNvPr id="7" name="Ellipse 6"/>
          <p:cNvSpPr/>
          <p:nvPr/>
        </p:nvSpPr>
        <p:spPr>
          <a:xfrm rot="606903">
            <a:off x="7075488" y="388938"/>
            <a:ext cx="1955800" cy="828675"/>
          </a:xfrm>
          <a:prstGeom prst="ellipse">
            <a:avLst/>
          </a:prstGeom>
          <a:solidFill>
            <a:srgbClr val="F28E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prstClr val="white"/>
                </a:solidFill>
              </a:rPr>
              <a:t>Saisie des vœux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prstClr val="white"/>
                </a:solidFill>
              </a:rPr>
              <a:t>du 22 janvier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prstClr val="white"/>
                </a:solidFill>
              </a:rPr>
              <a:t>au 13 mars</a:t>
            </a:r>
          </a:p>
        </p:txBody>
      </p:sp>
    </p:spTree>
    <p:extLst>
      <p:ext uri="{BB962C8B-B14F-4D97-AF65-F5344CB8AC3E}">
        <p14:creationId xmlns:p14="http://schemas.microsoft.com/office/powerpoint/2010/main" val="219628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4500" y="77788"/>
            <a:ext cx="7880350" cy="12874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b="1" dirty="0" smtClean="0"/>
              <a:t>Formuler ses vœux </a:t>
            </a:r>
            <a:br>
              <a:rPr lang="fr-FR" b="1" dirty="0" smtClean="0"/>
            </a:br>
            <a:r>
              <a:rPr lang="fr-FR" b="1" dirty="0" smtClean="0"/>
              <a:t>sur parcoursup.fr</a:t>
            </a:r>
            <a:endParaRPr lang="fr-FR" b="1" dirty="0"/>
          </a:p>
        </p:txBody>
      </p:sp>
      <p:sp>
        <p:nvSpPr>
          <p:cNvPr id="44035" name="Espace réservé du numéro de diapositive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132763" y="6146800"/>
            <a:ext cx="45085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98A26E-3EE7-4989-B998-1449FCFB6938}" type="slidenum">
              <a:rPr lang="fr-FR" altLang="fr-FR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>
          <a:xfrm>
            <a:off x="184150" y="1123950"/>
            <a:ext cx="8999538" cy="4826000"/>
          </a:xfrm>
        </p:spPr>
        <p:txBody>
          <a:bodyPr rtlCol="0">
            <a:normAutofit/>
          </a:bodyPr>
          <a:lstStyle/>
          <a:p>
            <a:pPr lvl="2">
              <a:buClr>
                <a:srgbClr val="F28E65"/>
              </a:buClr>
              <a:defRPr/>
            </a:pPr>
            <a:endParaRPr lang="fr-FR" dirty="0" smtClean="0"/>
          </a:p>
          <a:p>
            <a:pPr>
              <a:defRPr/>
            </a:pPr>
            <a:r>
              <a:rPr lang="fr-FR" b="1" dirty="0" smtClean="0"/>
              <a:t> Pour certaines formations, le lycéen peut faire des vœux multiples :</a:t>
            </a:r>
          </a:p>
          <a:p>
            <a:pPr marL="0" indent="0">
              <a:buFontTx/>
              <a:buNone/>
              <a:defRPr/>
            </a:pPr>
            <a:endParaRPr lang="fr-FR" dirty="0"/>
          </a:p>
          <a:p>
            <a:pPr lvl="1">
              <a:lnSpc>
                <a:spcPct val="110000"/>
              </a:lnSpc>
              <a:defRPr/>
            </a:pPr>
            <a:r>
              <a:rPr lang="fr-FR" sz="1600" dirty="0" smtClean="0"/>
              <a:t>Un vœu multiple permet de </a:t>
            </a:r>
            <a:r>
              <a:rPr lang="fr-FR" sz="1600" b="1" dirty="0" smtClean="0">
                <a:solidFill>
                  <a:srgbClr val="F28E65"/>
                </a:solidFill>
              </a:rPr>
              <a:t>choisir la ou les formations souhaitées parmi un ensemble de formations regroupées par type (BTS, DUT, CPGE, Licence), spécialité ou mention</a:t>
            </a:r>
          </a:p>
          <a:p>
            <a:pPr lvl="1">
              <a:lnSpc>
                <a:spcPct val="110000"/>
              </a:lnSpc>
              <a:defRPr/>
            </a:pPr>
            <a:r>
              <a:rPr lang="fr-FR" sz="1600" dirty="0" smtClean="0"/>
              <a:t>Un vœu multiple </a:t>
            </a:r>
            <a:r>
              <a:rPr lang="fr-FR" sz="1600" b="1" dirty="0" smtClean="0">
                <a:solidFill>
                  <a:srgbClr val="F28E65"/>
                </a:solidFill>
              </a:rPr>
              <a:t>compte pour un seul </a:t>
            </a:r>
            <a:r>
              <a:rPr lang="fr-FR" sz="1600" dirty="0" smtClean="0"/>
              <a:t>vœu parmi les 10 possibles</a:t>
            </a:r>
          </a:p>
          <a:p>
            <a:pPr lvl="1">
              <a:lnSpc>
                <a:spcPct val="110000"/>
              </a:lnSpc>
              <a:defRPr/>
            </a:pPr>
            <a:r>
              <a:rPr lang="fr-FR" sz="1600" dirty="0" smtClean="0"/>
              <a:t>Chaque vœu multiple est </a:t>
            </a:r>
            <a:r>
              <a:rPr lang="fr-FR" sz="1600" b="1" dirty="0" smtClean="0">
                <a:solidFill>
                  <a:srgbClr val="F28E65"/>
                </a:solidFill>
              </a:rPr>
              <a:t>composé de sous-vœux </a:t>
            </a:r>
            <a:r>
              <a:rPr lang="fr-FR" sz="1600" dirty="0" smtClean="0"/>
              <a:t>qui correspondent chacun à une formation dans un établissement donné</a:t>
            </a:r>
          </a:p>
          <a:p>
            <a:pPr lvl="1">
              <a:lnSpc>
                <a:spcPct val="110000"/>
              </a:lnSpc>
              <a:defRPr/>
            </a:pPr>
            <a:r>
              <a:rPr lang="fr-FR" sz="1600" dirty="0" smtClean="0"/>
              <a:t>A l’intérieur d’un vœu multiple, le lycéen peut sélectionner une ou plusieurs formations sans les classer</a:t>
            </a:r>
          </a:p>
          <a:p>
            <a:pPr lvl="1">
              <a:lnSpc>
                <a:spcPct val="110000"/>
              </a:lnSpc>
              <a:defRPr/>
            </a:pPr>
            <a:endParaRPr lang="fr-FR" sz="1600" dirty="0" smtClean="0"/>
          </a:p>
          <a:p>
            <a:pPr marL="0" lvl="2">
              <a:buSzPct val="100000"/>
              <a:defRPr/>
            </a:pPr>
            <a:endParaRPr lang="fr-FR" sz="2000" b="1" dirty="0"/>
          </a:p>
        </p:txBody>
      </p:sp>
      <p:sp>
        <p:nvSpPr>
          <p:cNvPr id="7" name="Ellipse 6"/>
          <p:cNvSpPr/>
          <p:nvPr/>
        </p:nvSpPr>
        <p:spPr>
          <a:xfrm rot="606903">
            <a:off x="7075488" y="560388"/>
            <a:ext cx="1955800" cy="828675"/>
          </a:xfrm>
          <a:prstGeom prst="ellipse">
            <a:avLst/>
          </a:prstGeom>
          <a:solidFill>
            <a:srgbClr val="F28E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prstClr val="white"/>
                </a:solidFill>
              </a:rPr>
              <a:t>Saisie des vœux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prstClr val="white"/>
                </a:solidFill>
              </a:rPr>
              <a:t>du 22 janvier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prstClr val="white"/>
                </a:solidFill>
              </a:rPr>
              <a:t>au 13 mars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428625" y="4325938"/>
            <a:ext cx="8280400" cy="1582737"/>
          </a:xfrm>
          <a:prstGeom prst="roundRect">
            <a:avLst/>
          </a:prstGeom>
          <a:solidFill>
            <a:srgbClr val="26338B"/>
          </a:solidFill>
          <a:ln>
            <a:noFill/>
          </a:ln>
          <a:effectLst>
            <a:outerShdw blurRad="50800" dist="38100" dir="2700000" algn="tl" rotWithShape="0">
              <a:prstClr val="black">
                <a:alpha val="5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b="1" dirty="0"/>
              <a:t>Au total, le lycéen peut formuler : </a:t>
            </a:r>
            <a:endParaRPr lang="fr-FR" sz="1600" dirty="0"/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600" dirty="0"/>
              <a:t>De 1 à 10 vœux (qu’il s’agisse de vœux multiples ou non)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600" dirty="0"/>
              <a:t>20 </a:t>
            </a:r>
            <a:r>
              <a:rPr lang="fr-FR" sz="1600" dirty="0" smtClean="0"/>
              <a:t>sous-vœux maximu</a:t>
            </a:r>
            <a:r>
              <a:rPr lang="fr-FR" sz="1600" dirty="0"/>
              <a:t>m</a:t>
            </a:r>
            <a:r>
              <a:rPr lang="fr-FR" sz="1600" dirty="0" smtClean="0"/>
              <a:t> pour l’ensemble des vœux multiples de BTS</a:t>
            </a:r>
            <a:r>
              <a:rPr lang="fr-FR" sz="1600" dirty="0"/>
              <a:t>, DUT, CPGE, licences et PACES (hors écoles d’ingénieurs et de commerce et PACES Île-de-France)</a:t>
            </a:r>
          </a:p>
        </p:txBody>
      </p:sp>
    </p:spTree>
    <p:extLst>
      <p:ext uri="{BB962C8B-B14F-4D97-AF65-F5344CB8AC3E}">
        <p14:creationId xmlns:p14="http://schemas.microsoft.com/office/powerpoint/2010/main" val="104531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4500" y="77788"/>
            <a:ext cx="7880350" cy="12874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b="1" dirty="0" smtClean="0"/>
              <a:t>Focus sur les vœux multiples </a:t>
            </a:r>
            <a:br>
              <a:rPr lang="fr-FR" b="1" dirty="0" smtClean="0"/>
            </a:br>
            <a:r>
              <a:rPr lang="fr-FR" b="1" dirty="0" smtClean="0"/>
              <a:t>sur parcoursup.fr (1/4)</a:t>
            </a:r>
            <a:endParaRPr lang="fr-FR" b="1" dirty="0"/>
          </a:p>
        </p:txBody>
      </p:sp>
      <p:sp>
        <p:nvSpPr>
          <p:cNvPr id="44035" name="Espace réservé du numéro de diapositive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132763" y="6146800"/>
            <a:ext cx="45085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C2AE85-79C8-4B67-86CF-6407910B0280}" type="slidenum">
              <a:rPr lang="fr-FR" altLang="fr-FR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>
          <a:xfrm>
            <a:off x="184150" y="1123950"/>
            <a:ext cx="8999538" cy="4826000"/>
          </a:xfrm>
        </p:spPr>
        <p:txBody>
          <a:bodyPr rtlCol="0">
            <a:normAutofit/>
          </a:bodyPr>
          <a:lstStyle/>
          <a:p>
            <a:pPr lvl="2">
              <a:buClr>
                <a:srgbClr val="F28E65"/>
              </a:buClr>
              <a:defRPr/>
            </a:pPr>
            <a:endParaRPr lang="fr-FR" dirty="0" smtClean="0"/>
          </a:p>
          <a:p>
            <a:pPr>
              <a:defRPr/>
            </a:pPr>
            <a:r>
              <a:rPr lang="fr-FR" b="1" dirty="0" smtClean="0"/>
              <a:t> Pour les BTS et DUT :</a:t>
            </a:r>
          </a:p>
          <a:p>
            <a:pPr marL="0" indent="0">
              <a:buFontTx/>
              <a:buNone/>
              <a:defRPr/>
            </a:pPr>
            <a:endParaRPr lang="fr-FR" dirty="0"/>
          </a:p>
          <a:p>
            <a:pPr lvl="1">
              <a:lnSpc>
                <a:spcPct val="110000"/>
              </a:lnSpc>
              <a:defRPr/>
            </a:pPr>
            <a:r>
              <a:rPr lang="fr-FR" sz="1600" dirty="0" smtClean="0"/>
              <a:t>Ils sont </a:t>
            </a:r>
            <a:r>
              <a:rPr lang="fr-FR" sz="1600" b="1" dirty="0" smtClean="0">
                <a:solidFill>
                  <a:srgbClr val="F28E65"/>
                </a:solidFill>
              </a:rPr>
              <a:t>regroupés par spécialité à l’échelle nationale </a:t>
            </a:r>
            <a:r>
              <a:rPr lang="fr-FR" sz="1600" dirty="0" smtClean="0"/>
              <a:t>(exemple de vœu multiple : BTS Métiers de la chimie)</a:t>
            </a:r>
          </a:p>
          <a:p>
            <a:pPr lvl="1">
              <a:lnSpc>
                <a:spcPct val="110000"/>
              </a:lnSpc>
              <a:defRPr/>
            </a:pPr>
            <a:endParaRPr lang="fr-FR" sz="1600" dirty="0" smtClean="0"/>
          </a:p>
          <a:p>
            <a:pPr lvl="1">
              <a:lnSpc>
                <a:spcPct val="110000"/>
              </a:lnSpc>
              <a:defRPr/>
            </a:pPr>
            <a:r>
              <a:rPr lang="fr-FR" sz="1600" b="1" dirty="0" smtClean="0">
                <a:solidFill>
                  <a:srgbClr val="F28E65"/>
                </a:solidFill>
              </a:rPr>
              <a:t>Chaque établissement proposant une même spécialité correspond à un sous-vœu </a:t>
            </a:r>
            <a:r>
              <a:rPr lang="fr-FR" sz="1600" dirty="0" smtClean="0"/>
              <a:t>d’un vœu multiple</a:t>
            </a:r>
          </a:p>
          <a:p>
            <a:pPr lvl="1">
              <a:lnSpc>
                <a:spcPct val="110000"/>
              </a:lnSpc>
              <a:defRPr/>
            </a:pPr>
            <a:endParaRPr lang="fr-FR" sz="1600" dirty="0" smtClean="0"/>
          </a:p>
          <a:p>
            <a:pPr lvl="1">
              <a:lnSpc>
                <a:spcPct val="110000"/>
              </a:lnSpc>
              <a:defRPr/>
            </a:pPr>
            <a:r>
              <a:rPr lang="fr-FR" sz="1600" dirty="0" smtClean="0"/>
              <a:t>Pour demander une spécialité de BTS ou DUT, le lycéen formule un vœu multiple et peut choisir </a:t>
            </a:r>
            <a:r>
              <a:rPr lang="fr-FR" sz="1600" b="1" dirty="0" smtClean="0">
                <a:solidFill>
                  <a:srgbClr val="F28E65"/>
                </a:solidFill>
              </a:rPr>
              <a:t>jusqu’à 10 sous-vœux maximum</a:t>
            </a:r>
          </a:p>
          <a:p>
            <a:pPr marL="0" lvl="2">
              <a:buSzPct val="100000"/>
              <a:defRPr/>
            </a:pPr>
            <a:endParaRPr lang="fr-FR" sz="2000" b="1" dirty="0"/>
          </a:p>
        </p:txBody>
      </p:sp>
      <p:sp>
        <p:nvSpPr>
          <p:cNvPr id="7" name="Ellipse 6"/>
          <p:cNvSpPr/>
          <p:nvPr/>
        </p:nvSpPr>
        <p:spPr>
          <a:xfrm rot="606903">
            <a:off x="7075488" y="560388"/>
            <a:ext cx="1955800" cy="828675"/>
          </a:xfrm>
          <a:prstGeom prst="ellipse">
            <a:avLst/>
          </a:prstGeom>
          <a:solidFill>
            <a:srgbClr val="F28E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prstClr val="white"/>
                </a:solidFill>
              </a:rPr>
              <a:t>Saisie des vœux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prstClr val="white"/>
                </a:solidFill>
              </a:rPr>
              <a:t>du 22 janvier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prstClr val="white"/>
                </a:solidFill>
              </a:rPr>
              <a:t>au 13 mars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428625" y="4748213"/>
            <a:ext cx="8280400" cy="1008062"/>
          </a:xfrm>
          <a:prstGeom prst="roundRect">
            <a:avLst/>
          </a:prstGeom>
          <a:solidFill>
            <a:srgbClr val="26338B"/>
          </a:solidFill>
          <a:ln>
            <a:noFill/>
          </a:ln>
          <a:effectLst>
            <a:outerShdw blurRad="50800" dist="38100" dir="2700000" algn="tl" rotWithShape="0">
              <a:prstClr val="black">
                <a:alpha val="5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b="1" dirty="0"/>
              <a:t>Exemple : Arnaud demande le BTS « Métiers de la chimie » dans 7 établissements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>
                <a:sym typeface="Wingdings" panose="05000000000000000000" pitchFamily="2" charset="2"/>
              </a:rPr>
              <a:t> Dans le décompte total d’Arnaud, ces demandes comptent pour 1 vœu et 7 sous-vœux quelle que soit leur localisation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23143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4500" y="77788"/>
            <a:ext cx="7880350" cy="12874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b="1" dirty="0" smtClean="0"/>
              <a:t>Focus sur les vœux multiples </a:t>
            </a:r>
            <a:br>
              <a:rPr lang="fr-FR" b="1" dirty="0" smtClean="0"/>
            </a:br>
            <a:r>
              <a:rPr lang="fr-FR" b="1" dirty="0" smtClean="0"/>
              <a:t>sur parcoursup.fr (2/4)</a:t>
            </a:r>
            <a:endParaRPr lang="fr-FR" b="1" dirty="0"/>
          </a:p>
        </p:txBody>
      </p:sp>
      <p:sp>
        <p:nvSpPr>
          <p:cNvPr id="44035" name="Espace réservé du numéro de diapositive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132763" y="6146800"/>
            <a:ext cx="45085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4DD0C76-0C34-4A10-A548-D58F53EDFB73}" type="slidenum">
              <a:rPr lang="fr-FR" altLang="fr-FR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>
          <a:xfrm>
            <a:off x="184150" y="1123950"/>
            <a:ext cx="8999538" cy="4826000"/>
          </a:xfrm>
        </p:spPr>
        <p:txBody>
          <a:bodyPr rtlCol="0">
            <a:normAutofit/>
          </a:bodyPr>
          <a:lstStyle/>
          <a:p>
            <a:pPr lvl="2">
              <a:buClr>
                <a:srgbClr val="F28E65"/>
              </a:buClr>
              <a:defRPr/>
            </a:pPr>
            <a:endParaRPr lang="fr-FR" dirty="0" smtClean="0"/>
          </a:p>
          <a:p>
            <a:pPr>
              <a:defRPr/>
            </a:pPr>
            <a:r>
              <a:rPr lang="fr-FR" b="1" dirty="0" smtClean="0"/>
              <a:t> Pour les CPGE :</a:t>
            </a:r>
            <a:endParaRPr lang="fr-FR" dirty="0"/>
          </a:p>
          <a:p>
            <a:pPr lvl="1">
              <a:lnSpc>
                <a:spcPct val="110000"/>
              </a:lnSpc>
              <a:defRPr/>
            </a:pPr>
            <a:r>
              <a:rPr lang="fr-FR" sz="1600" dirty="0" smtClean="0"/>
              <a:t>elles sont </a:t>
            </a:r>
            <a:r>
              <a:rPr lang="fr-FR" sz="1600" b="1" dirty="0" smtClean="0">
                <a:solidFill>
                  <a:srgbClr val="F28E65"/>
                </a:solidFill>
              </a:rPr>
              <a:t>regroupées par voie à l’échelle nationale </a:t>
            </a:r>
            <a:r>
              <a:rPr lang="fr-FR" sz="1600" dirty="0" smtClean="0"/>
              <a:t>(exemple de vœu multiple : CPGE voie MPSI – Mathématiques, Physiques et sciences de l’ingénieur)</a:t>
            </a:r>
          </a:p>
          <a:p>
            <a:pPr lvl="1">
              <a:lnSpc>
                <a:spcPct val="110000"/>
              </a:lnSpc>
              <a:defRPr/>
            </a:pPr>
            <a:r>
              <a:rPr lang="fr-FR" sz="1600" b="1" dirty="0" smtClean="0">
                <a:solidFill>
                  <a:srgbClr val="F28E65"/>
                </a:solidFill>
              </a:rPr>
              <a:t>Chaque établissement proposant une même voie de CPGE correspond à un sous-vœu </a:t>
            </a:r>
            <a:r>
              <a:rPr lang="fr-FR" sz="1600" dirty="0" smtClean="0"/>
              <a:t>d’un vœu multiple</a:t>
            </a:r>
          </a:p>
          <a:p>
            <a:pPr lvl="1">
              <a:lnSpc>
                <a:spcPct val="110000"/>
              </a:lnSpc>
              <a:defRPr/>
            </a:pPr>
            <a:r>
              <a:rPr lang="fr-FR" sz="1600" dirty="0" smtClean="0"/>
              <a:t>La demande d’une CPGE dans un même établissement avec et sans internat compte pour un seul </a:t>
            </a:r>
            <a:r>
              <a:rPr lang="fr-FR" sz="1600" dirty="0" err="1" smtClean="0"/>
              <a:t>sous-voeu</a:t>
            </a:r>
            <a:endParaRPr lang="fr-FR" sz="1600" dirty="0" smtClean="0"/>
          </a:p>
          <a:p>
            <a:pPr lvl="1">
              <a:lnSpc>
                <a:spcPct val="110000"/>
              </a:lnSpc>
              <a:defRPr/>
            </a:pPr>
            <a:r>
              <a:rPr lang="fr-FR" sz="1600" dirty="0" smtClean="0"/>
              <a:t>Pour demander une voie de CPGE, le lycéen formule un vœu multiple et peut choisir </a:t>
            </a:r>
            <a:r>
              <a:rPr lang="fr-FR" sz="1600" b="1" dirty="0" smtClean="0">
                <a:solidFill>
                  <a:srgbClr val="F28E65"/>
                </a:solidFill>
              </a:rPr>
              <a:t>jusqu’à 10 sous-vœux maximum</a:t>
            </a:r>
          </a:p>
          <a:p>
            <a:pPr marL="0" lvl="2">
              <a:buSzPct val="100000"/>
              <a:defRPr/>
            </a:pPr>
            <a:endParaRPr lang="fr-FR" sz="2000" b="1" dirty="0"/>
          </a:p>
        </p:txBody>
      </p:sp>
      <p:sp>
        <p:nvSpPr>
          <p:cNvPr id="7" name="Ellipse 6"/>
          <p:cNvSpPr/>
          <p:nvPr/>
        </p:nvSpPr>
        <p:spPr>
          <a:xfrm rot="606903">
            <a:off x="7075488" y="560388"/>
            <a:ext cx="1955800" cy="828675"/>
          </a:xfrm>
          <a:prstGeom prst="ellipse">
            <a:avLst/>
          </a:prstGeom>
          <a:solidFill>
            <a:srgbClr val="F28E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prstClr val="white"/>
                </a:solidFill>
              </a:rPr>
              <a:t>Saisie des vœux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prstClr val="white"/>
                </a:solidFill>
              </a:rPr>
              <a:t>du 22 janvier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prstClr val="white"/>
                </a:solidFill>
              </a:rPr>
              <a:t>au 13 mars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428625" y="4146550"/>
            <a:ext cx="8280400" cy="1908175"/>
          </a:xfrm>
          <a:prstGeom prst="roundRect">
            <a:avLst/>
          </a:prstGeom>
          <a:solidFill>
            <a:srgbClr val="26338B"/>
          </a:solidFill>
          <a:ln>
            <a:noFill/>
          </a:ln>
          <a:effectLst>
            <a:outerShdw blurRad="50800" dist="38100" dir="2700000" algn="tl" rotWithShape="0">
              <a:prstClr val="black">
                <a:alpha val="5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b="1" dirty="0"/>
              <a:t>Exemple : Chloé demande la CPGE « MPSI » dans les établissements suivants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fr-FR" sz="1600" dirty="0"/>
              <a:t>Lycée A à Paris sans internat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fr-FR" sz="1600" dirty="0"/>
              <a:t>Lycée B à Paris sans internat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fr-FR" sz="1600" dirty="0"/>
              <a:t>Lycée C à Marseille avec internat et sans internat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>
                <a:sym typeface="Wingdings" panose="05000000000000000000" pitchFamily="2" charset="2"/>
              </a:rPr>
              <a:t> Dans le décompte total de Chloé, ces demandes comptent pour 1 vœu et 3 sous-vœux quelle que soit leur localisation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54001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4500" y="77788"/>
            <a:ext cx="7880350" cy="12874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b="1" dirty="0" smtClean="0"/>
              <a:t>Focus sur les vœux multiples </a:t>
            </a:r>
            <a:br>
              <a:rPr lang="fr-FR" b="1" dirty="0" smtClean="0"/>
            </a:br>
            <a:r>
              <a:rPr lang="fr-FR" b="1" dirty="0" smtClean="0"/>
              <a:t>sur parcoursup.fr (3/4)</a:t>
            </a:r>
            <a:endParaRPr lang="fr-FR" b="1" dirty="0"/>
          </a:p>
        </p:txBody>
      </p:sp>
      <p:sp>
        <p:nvSpPr>
          <p:cNvPr id="44035" name="Espace réservé du numéro de diapositive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132763" y="6146800"/>
            <a:ext cx="45085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3BE02C0-97A3-4792-971F-7285F6A5A261}" type="slidenum">
              <a:rPr lang="fr-FR" altLang="fr-FR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47108" name="Espace réservé du texte 5"/>
          <p:cNvSpPr>
            <a:spLocks noGrp="1"/>
          </p:cNvSpPr>
          <p:nvPr>
            <p:ph type="body" sz="quarter" idx="13"/>
          </p:nvPr>
        </p:nvSpPr>
        <p:spPr>
          <a:xfrm>
            <a:off x="184150" y="1020763"/>
            <a:ext cx="8999538" cy="4826000"/>
          </a:xfrm>
        </p:spPr>
        <p:txBody>
          <a:bodyPr/>
          <a:lstStyle/>
          <a:p>
            <a:pPr lvl="2" fontAlgn="base">
              <a:spcAft>
                <a:spcPct val="0"/>
              </a:spcAft>
              <a:buClr>
                <a:srgbClr val="F28E65"/>
              </a:buClr>
              <a:buFont typeface="Arial" pitchFamily="34" charset="0"/>
              <a:buNone/>
            </a:pPr>
            <a:endParaRPr lang="fr-FR" altLang="fr-FR" smtClean="0"/>
          </a:p>
          <a:p>
            <a:pPr fontAlgn="base">
              <a:spcAft>
                <a:spcPct val="0"/>
              </a:spcAft>
            </a:pPr>
            <a:r>
              <a:rPr lang="fr-FR" altLang="fr-FR" b="1" smtClean="0"/>
              <a:t> Pour certaines licences ou Paces (hors Paces Île-de-France) :</a:t>
            </a:r>
            <a:endParaRPr lang="fr-FR" altLang="fr-FR" smtClean="0"/>
          </a:p>
          <a:p>
            <a:pPr lvl="1" fontAlgn="base">
              <a:lnSpc>
                <a:spcPct val="110000"/>
              </a:lnSpc>
              <a:spcAft>
                <a:spcPct val="0"/>
              </a:spcAft>
              <a:buFont typeface="Arial-ItalicMT"/>
              <a:buChar char="&gt;"/>
            </a:pPr>
            <a:endParaRPr lang="fr-FR" altLang="fr-FR" sz="1200" smtClean="0"/>
          </a:p>
          <a:p>
            <a:pPr lvl="1" fontAlgn="base">
              <a:lnSpc>
                <a:spcPct val="110000"/>
              </a:lnSpc>
              <a:spcAft>
                <a:spcPct val="0"/>
              </a:spcAft>
              <a:buFont typeface="Arial-ItalicMT"/>
              <a:buChar char="&gt;"/>
            </a:pPr>
            <a:r>
              <a:rPr lang="fr-FR" altLang="fr-FR" sz="1600" smtClean="0"/>
              <a:t>Certaines licences ou Paces </a:t>
            </a:r>
            <a:r>
              <a:rPr lang="fr-FR" altLang="fr-FR" sz="1600" b="1" smtClean="0">
                <a:solidFill>
                  <a:srgbClr val="F28E65"/>
                </a:solidFill>
              </a:rPr>
              <a:t>peuvent être regroupées par mention à l’échelle académique ou de la région académique </a:t>
            </a:r>
            <a:r>
              <a:rPr lang="fr-FR" altLang="fr-FR" sz="1600" smtClean="0"/>
              <a:t>(exemple de vœu multiple : Licence de Droit dans la région X)</a:t>
            </a:r>
          </a:p>
          <a:p>
            <a:pPr lvl="1" fontAlgn="base">
              <a:lnSpc>
                <a:spcPct val="110000"/>
              </a:lnSpc>
              <a:spcAft>
                <a:spcPct val="0"/>
              </a:spcAft>
              <a:buFont typeface="Arial-ItalicMT"/>
              <a:buChar char="&gt;"/>
            </a:pPr>
            <a:r>
              <a:rPr lang="fr-FR" altLang="fr-FR" sz="1600" b="1" smtClean="0">
                <a:solidFill>
                  <a:srgbClr val="F28E65"/>
                </a:solidFill>
              </a:rPr>
              <a:t>Chaque établissement proposant une même mention correspond à un sous-vœu </a:t>
            </a:r>
            <a:r>
              <a:rPr lang="fr-FR" altLang="fr-FR" sz="1600" smtClean="0"/>
              <a:t>d’un vœu multiple</a:t>
            </a:r>
          </a:p>
          <a:p>
            <a:pPr lvl="1" fontAlgn="base">
              <a:lnSpc>
                <a:spcPct val="110000"/>
              </a:lnSpc>
              <a:spcAft>
                <a:spcPct val="0"/>
              </a:spcAft>
              <a:buFont typeface="Arial-ItalicMT"/>
              <a:buChar char="&gt;"/>
            </a:pPr>
            <a:r>
              <a:rPr lang="fr-FR" altLang="fr-FR" sz="1600" smtClean="0"/>
              <a:t>Lorsque le lycéen demande ces types de licence ou Paces, il formule un vœu multiple et peut choisir </a:t>
            </a:r>
            <a:r>
              <a:rPr lang="fr-FR" altLang="fr-FR" sz="1600" b="1" smtClean="0">
                <a:solidFill>
                  <a:srgbClr val="F28E65"/>
                </a:solidFill>
              </a:rPr>
              <a:t>jusqu’ à 10 sous-vœux maximum </a:t>
            </a:r>
          </a:p>
          <a:p>
            <a:pPr lvl="1" fontAlgn="base">
              <a:lnSpc>
                <a:spcPct val="110000"/>
              </a:lnSpc>
              <a:spcAft>
                <a:spcPct val="0"/>
              </a:spcAft>
              <a:buFont typeface="Arial-ItalicMT"/>
              <a:buChar char="&gt;"/>
            </a:pPr>
            <a:r>
              <a:rPr lang="fr-FR" altLang="fr-FR" sz="1600" smtClean="0"/>
              <a:t>Les licences et Paces concernées par les vœux multiples seront affichées sur Parcoursup</a:t>
            </a:r>
            <a:endParaRPr lang="fr-FR" altLang="fr-FR" sz="2000" b="1" smtClean="0"/>
          </a:p>
        </p:txBody>
      </p:sp>
      <p:sp>
        <p:nvSpPr>
          <p:cNvPr id="7" name="Ellipse 6"/>
          <p:cNvSpPr/>
          <p:nvPr/>
        </p:nvSpPr>
        <p:spPr>
          <a:xfrm rot="606903">
            <a:off x="7075488" y="560388"/>
            <a:ext cx="1955800" cy="828675"/>
          </a:xfrm>
          <a:prstGeom prst="ellipse">
            <a:avLst/>
          </a:prstGeom>
          <a:solidFill>
            <a:srgbClr val="F28E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prstClr val="white"/>
                </a:solidFill>
              </a:rPr>
              <a:t>Saisie des vœux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prstClr val="white"/>
                </a:solidFill>
              </a:rPr>
              <a:t>du 22 janvier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prstClr val="white"/>
                </a:solidFill>
              </a:rPr>
              <a:t>au 13 mars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428625" y="4195763"/>
            <a:ext cx="8280400" cy="1655762"/>
          </a:xfrm>
          <a:prstGeom prst="roundRect">
            <a:avLst/>
          </a:prstGeom>
          <a:solidFill>
            <a:srgbClr val="26338B"/>
          </a:solidFill>
          <a:ln>
            <a:noFill/>
          </a:ln>
          <a:effectLst>
            <a:outerShdw blurRad="50800" dist="38100" dir="2700000" algn="tl" rotWithShape="0">
              <a:prstClr val="black">
                <a:alpha val="5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b="1" dirty="0">
                <a:solidFill>
                  <a:prstClr val="white"/>
                </a:solidFill>
              </a:rPr>
              <a:t>Exemple : Paul  demande la licence mention « Droit » dans la </a:t>
            </a:r>
            <a:r>
              <a:rPr lang="fr-FR" sz="1600" b="1">
                <a:solidFill>
                  <a:prstClr val="white"/>
                </a:solidFill>
              </a:rPr>
              <a:t>région </a:t>
            </a:r>
            <a:r>
              <a:rPr lang="fr-FR" sz="1600" b="1" smtClean="0">
                <a:solidFill>
                  <a:prstClr val="white"/>
                </a:solidFill>
              </a:rPr>
              <a:t>X et </a:t>
            </a:r>
            <a:r>
              <a:rPr lang="fr-FR" sz="1600" b="1" dirty="0">
                <a:solidFill>
                  <a:prstClr val="white"/>
                </a:solidFill>
              </a:rPr>
              <a:t>il choisit les établissements suivants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fr-FR" sz="1600" dirty="0">
                <a:solidFill>
                  <a:prstClr val="white"/>
                </a:solidFill>
              </a:rPr>
              <a:t>Université A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fr-FR" sz="1600" dirty="0">
                <a:solidFill>
                  <a:prstClr val="white"/>
                </a:solidFill>
              </a:rPr>
              <a:t>Université B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fr-FR" sz="1600" dirty="0">
                <a:solidFill>
                  <a:prstClr val="white"/>
                </a:solidFill>
              </a:rPr>
              <a:t>Université C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>
                <a:solidFill>
                  <a:prstClr val="white"/>
                </a:solidFill>
                <a:sym typeface="Wingdings" panose="05000000000000000000" pitchFamily="2" charset="2"/>
              </a:rPr>
              <a:t> Dans le décompte total de Paul, ces demandes comptent pour 1 vœu et 3 sous-vœux</a:t>
            </a:r>
            <a:endParaRPr lang="fr-FR" sz="16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4500" y="77788"/>
            <a:ext cx="7880350" cy="12874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b="1" dirty="0" smtClean="0"/>
              <a:t>Focus sur les vœux multiples </a:t>
            </a:r>
            <a:br>
              <a:rPr lang="fr-FR" b="1" dirty="0" smtClean="0"/>
            </a:br>
            <a:r>
              <a:rPr lang="fr-FR" b="1" dirty="0" smtClean="0"/>
              <a:t>sur parcoursup.fr (4/4)</a:t>
            </a:r>
            <a:endParaRPr lang="fr-FR" b="1" dirty="0"/>
          </a:p>
        </p:txBody>
      </p:sp>
      <p:sp>
        <p:nvSpPr>
          <p:cNvPr id="44035" name="Espace réservé du numéro de diapositive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132763" y="6146800"/>
            <a:ext cx="45085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82A8CC-8DB4-4AF7-84C6-935E7B1C961E}" type="slidenum">
              <a:rPr lang="fr-FR" altLang="fr-FR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48132" name="Espace réservé du texte 5"/>
          <p:cNvSpPr>
            <a:spLocks noGrp="1"/>
          </p:cNvSpPr>
          <p:nvPr>
            <p:ph type="body" sz="quarter" idx="13"/>
          </p:nvPr>
        </p:nvSpPr>
        <p:spPr>
          <a:xfrm>
            <a:off x="184150" y="1020763"/>
            <a:ext cx="8999538" cy="4826000"/>
          </a:xfrm>
        </p:spPr>
        <p:txBody>
          <a:bodyPr/>
          <a:lstStyle/>
          <a:p>
            <a:pPr lvl="2" fontAlgn="base">
              <a:spcAft>
                <a:spcPct val="0"/>
              </a:spcAft>
              <a:buClr>
                <a:srgbClr val="F28E65"/>
              </a:buClr>
              <a:buFont typeface="Arial" pitchFamily="34" charset="0"/>
              <a:buNone/>
            </a:pPr>
            <a:endParaRPr lang="fr-FR" altLang="fr-FR" dirty="0" smtClean="0"/>
          </a:p>
          <a:p>
            <a:pPr fontAlgn="base">
              <a:spcAft>
                <a:spcPct val="0"/>
              </a:spcAft>
            </a:pPr>
            <a:r>
              <a:rPr lang="fr-FR" altLang="fr-FR" b="1" dirty="0" smtClean="0"/>
              <a:t> Cas particuliers des écoles d’ingénieurs et des écoles de commerce :</a:t>
            </a:r>
            <a:endParaRPr lang="fr-FR" altLang="fr-FR" dirty="0" smtClean="0"/>
          </a:p>
          <a:p>
            <a:pPr lvl="1" fontAlgn="base">
              <a:lnSpc>
                <a:spcPct val="110000"/>
              </a:lnSpc>
              <a:spcAft>
                <a:spcPct val="0"/>
              </a:spcAft>
              <a:buFont typeface="Arial-ItalicMT"/>
              <a:buChar char="&gt;"/>
            </a:pPr>
            <a:endParaRPr lang="fr-FR" altLang="fr-FR" sz="1200" dirty="0" smtClean="0"/>
          </a:p>
          <a:p>
            <a:pPr lvl="1" fontAlgn="base">
              <a:lnSpc>
                <a:spcPct val="110000"/>
              </a:lnSpc>
              <a:spcAft>
                <a:spcPct val="0"/>
              </a:spcAft>
              <a:buFont typeface="Arial-ItalicMT"/>
              <a:buChar char="&gt;"/>
            </a:pPr>
            <a:r>
              <a:rPr lang="fr-FR" altLang="fr-FR" sz="1600" dirty="0" smtClean="0"/>
              <a:t>Elles peuvent se regrouper par réseaux d’établissements pour recruter leurs futurs étudiants à partir d’un concours commun</a:t>
            </a:r>
          </a:p>
          <a:p>
            <a:pPr lvl="1" fontAlgn="base">
              <a:lnSpc>
                <a:spcPct val="110000"/>
              </a:lnSpc>
              <a:spcAft>
                <a:spcPct val="0"/>
              </a:spcAft>
              <a:buFont typeface="Arial-ItalicMT"/>
              <a:buChar char="&gt;"/>
            </a:pPr>
            <a:endParaRPr lang="fr-FR" altLang="fr-FR" sz="1600" dirty="0" smtClean="0"/>
          </a:p>
          <a:p>
            <a:pPr lvl="1" fontAlgn="base">
              <a:lnSpc>
                <a:spcPct val="110000"/>
              </a:lnSpc>
              <a:spcAft>
                <a:spcPct val="0"/>
              </a:spcAft>
              <a:buFont typeface="Arial-ItalicMT"/>
              <a:buChar char="&gt;"/>
            </a:pPr>
            <a:r>
              <a:rPr lang="fr-FR" altLang="fr-FR" sz="1600" dirty="0" smtClean="0"/>
              <a:t>Le lycéen qui demande ce type d’école formule un vœu multiple</a:t>
            </a:r>
          </a:p>
          <a:p>
            <a:pPr lvl="1" fontAlgn="base">
              <a:lnSpc>
                <a:spcPct val="110000"/>
              </a:lnSpc>
              <a:spcAft>
                <a:spcPct val="0"/>
              </a:spcAft>
              <a:buFont typeface="Arial-ItalicMT"/>
              <a:buChar char="&gt;"/>
            </a:pPr>
            <a:endParaRPr lang="fr-FR" altLang="fr-FR" sz="1600" dirty="0" smtClean="0"/>
          </a:p>
          <a:p>
            <a:pPr lvl="1" fontAlgn="base">
              <a:lnSpc>
                <a:spcPct val="110000"/>
              </a:lnSpc>
              <a:spcAft>
                <a:spcPct val="0"/>
              </a:spcAft>
              <a:buFont typeface="Arial-ItalicMT"/>
              <a:buChar char="&gt;"/>
            </a:pPr>
            <a:r>
              <a:rPr lang="fr-FR" altLang="fr-FR" sz="1600" dirty="0" smtClean="0"/>
              <a:t>Chaque école du réseau correspond à un sous-vœu</a:t>
            </a:r>
          </a:p>
          <a:p>
            <a:pPr lvl="1" fontAlgn="base">
              <a:lnSpc>
                <a:spcPct val="110000"/>
              </a:lnSpc>
              <a:spcAft>
                <a:spcPct val="0"/>
              </a:spcAft>
              <a:buFont typeface="Arial-ItalicMT"/>
              <a:buChar char="&gt;"/>
            </a:pPr>
            <a:endParaRPr lang="fr-FR" altLang="fr-FR" sz="1600" dirty="0" smtClean="0"/>
          </a:p>
          <a:p>
            <a:pPr lvl="1" fontAlgn="base">
              <a:lnSpc>
                <a:spcPct val="110000"/>
              </a:lnSpc>
              <a:spcAft>
                <a:spcPct val="0"/>
              </a:spcAft>
              <a:buFont typeface="Arial-ItalicMT"/>
              <a:buChar char="&gt;"/>
            </a:pPr>
            <a:r>
              <a:rPr lang="fr-FR" altLang="fr-FR" sz="1600" dirty="0" smtClean="0"/>
              <a:t>Le nombre de sous-vœux n’est pas limité</a:t>
            </a:r>
          </a:p>
        </p:txBody>
      </p:sp>
      <p:sp>
        <p:nvSpPr>
          <p:cNvPr id="7" name="Ellipse 6"/>
          <p:cNvSpPr/>
          <p:nvPr/>
        </p:nvSpPr>
        <p:spPr>
          <a:xfrm rot="606903">
            <a:off x="7075488" y="560388"/>
            <a:ext cx="1955800" cy="828675"/>
          </a:xfrm>
          <a:prstGeom prst="ellipse">
            <a:avLst/>
          </a:prstGeom>
          <a:solidFill>
            <a:srgbClr val="F28E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prstClr val="white"/>
                </a:solidFill>
              </a:rPr>
              <a:t>Saisie des vœux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prstClr val="white"/>
                </a:solidFill>
              </a:rPr>
              <a:t>du 22 janvier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prstClr val="white"/>
                </a:solidFill>
              </a:rPr>
              <a:t>au 13 mars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428625" y="4652963"/>
            <a:ext cx="8280400" cy="1044575"/>
          </a:xfrm>
          <a:prstGeom prst="roundRect">
            <a:avLst/>
          </a:prstGeom>
          <a:solidFill>
            <a:srgbClr val="26338B"/>
          </a:solidFill>
          <a:ln>
            <a:noFill/>
          </a:ln>
          <a:effectLst>
            <a:outerShdw blurRad="50800" dist="38100" dir="2700000" algn="tl" rotWithShape="0">
              <a:prstClr val="black">
                <a:alpha val="5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600" dirty="0">
                <a:solidFill>
                  <a:prstClr val="white"/>
                </a:solidFill>
                <a:sym typeface="Wingdings" panose="05000000000000000000" pitchFamily="2" charset="2"/>
              </a:rPr>
              <a:t>Une demande d’admission dans un réseau d’écoles regroupées compte pour un vœu </a:t>
            </a:r>
          </a:p>
          <a:p>
            <a:pPr marL="285750" lvl="1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600" dirty="0"/>
              <a:t>Les sous-vœux portant sur les écoles choisies ne sont pas comptés dans le nombre maximum de sous-vœux autorisé</a:t>
            </a:r>
          </a:p>
        </p:txBody>
      </p:sp>
    </p:spTree>
    <p:extLst>
      <p:ext uri="{BB962C8B-B14F-4D97-AF65-F5344CB8AC3E}">
        <p14:creationId xmlns:p14="http://schemas.microsoft.com/office/powerpoint/2010/main" val="226632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ages de contenus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ages de contenus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page de presentation et de parti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page de sous-parti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7524</TotalTime>
  <Words>744</Words>
  <Application>Microsoft Office PowerPoint</Application>
  <PresentationFormat>Affichage à l'écran (4:3)</PresentationFormat>
  <Paragraphs>106</Paragraphs>
  <Slides>6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5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Conception personnalisée</vt:lpstr>
      <vt:lpstr>1_pages de contenus</vt:lpstr>
      <vt:lpstr>pages de contenus</vt:lpstr>
      <vt:lpstr>page de presentation et de partie</vt:lpstr>
      <vt:lpstr>page de sous-partie</vt:lpstr>
      <vt:lpstr>Formuler ses vœux  sur parcoursup.fr</vt:lpstr>
      <vt:lpstr>Formuler ses vœux  sur parcoursup.fr</vt:lpstr>
      <vt:lpstr>Focus sur les vœux multiples  sur parcoursup.fr (1/4)</vt:lpstr>
      <vt:lpstr>Focus sur les vœux multiples  sur parcoursup.fr (2/4)</vt:lpstr>
      <vt:lpstr>Focus sur les vœux multiples  sur parcoursup.fr (3/4)</vt:lpstr>
      <vt:lpstr>Focus sur les vœux multiples  sur parcoursup.fr (4/4)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Administrateur MEN</dc:creator>
  <cp:lastModifiedBy>Administration centrale</cp:lastModifiedBy>
  <cp:revision>198</cp:revision>
  <cp:lastPrinted>2015-02-04T16:19:06Z</cp:lastPrinted>
  <dcterms:created xsi:type="dcterms:W3CDTF">2015-02-04T10:43:31Z</dcterms:created>
  <dcterms:modified xsi:type="dcterms:W3CDTF">2017-12-20T18:59:19Z</dcterms:modified>
</cp:coreProperties>
</file>